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tableStyles" Target="tableStyles.xml"/><Relationship Id="rId14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14046" y="1689191"/>
            <a:ext cx="10058400" cy="5168809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3831113" y="4894262"/>
            <a:ext cx="442426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SUBTITLE HERE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34039" y="1384182"/>
            <a:ext cx="3977081" cy="362804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10" name="Content Placeholder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7228187" y="2910870"/>
            <a:ext cx="4801626" cy="134521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9982200" y="171571"/>
            <a:ext cx="1972289" cy="1600698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2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5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6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4_Title Only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 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8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Title Only">
    <p:bg>
      <p:bgPr shadeToTitle="0">
        <a:blipFill>
          <a:blip r:embed="rId2"/>
          <a:srcRect l="0" t="980" r="0" b="98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sp>
        <p:nvSpPr>
          <p:cNvPr id="8" name="Title 1" hidden="0"/>
          <p:cNvSpPr>
            <a:spLocks noGrp="1"/>
          </p:cNvSpPr>
          <p:nvPr isPhoto="0" userDrawn="0">
            <p:ph type="title" hasCustomPrompt="1"/>
          </p:nvPr>
        </p:nvSpPr>
        <p:spPr bwMode="auto">
          <a:xfrm>
            <a:off x="8013171" y="4747845"/>
            <a:ext cx="3984949" cy="7897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FEATURE</a:t>
            </a:r>
            <a:br>
              <a:rPr lang="en-US"/>
            </a:br>
            <a:r>
              <a:rPr lang="en-US"/>
              <a:t>Click to edit wording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7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38200" y="4979494"/>
            <a:ext cx="1389888" cy="1213104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ZA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3955365" y="2416597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ustom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294468" y="437030"/>
            <a:ext cx="4011526" cy="1494478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END TITLE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294468" y="1931508"/>
            <a:ext cx="2631284" cy="56371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Title Slide">
    <p:bg>
      <p:bgPr shadeToTitle="0">
        <a:blipFill>
          <a:blip r:embed="rId2"/>
          <a:srcRect l="0" t="1923" r="0" b="1923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8981212" y="218772"/>
            <a:ext cx="2944368" cy="238963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8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9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0" name="Picture 7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4891" y="97846"/>
            <a:ext cx="1733948" cy="1404382"/>
          </a:xfrm>
          <a:prstGeom prst="rect">
            <a:avLst/>
          </a:prstGeom>
        </p:spPr>
      </p:pic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848839" y="176666"/>
            <a:ext cx="10139029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285226" y="1825625"/>
            <a:ext cx="5734574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815668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8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9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0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1" name="Picture 8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ctrTitle" hasCustomPrompt="1"/>
          </p:nvPr>
        </p:nvSpPr>
        <p:spPr bwMode="auto">
          <a:xfrm>
            <a:off x="866192" y="328245"/>
            <a:ext cx="2715208" cy="1008185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PART 0</a:t>
            </a:r>
            <a:endParaRPr lang="en-ZA"/>
          </a:p>
        </p:txBody>
      </p:sp>
      <p:sp>
        <p:nvSpPr>
          <p:cNvPr id="8" name="Subtitle 2" hidden="0"/>
          <p:cNvSpPr>
            <a:spLocks noGrp="1"/>
          </p:cNvSpPr>
          <p:nvPr isPhoto="0" userDrawn="0">
            <p:ph type="subTitle" idx="1" hasCustomPrompt="1"/>
          </p:nvPr>
        </p:nvSpPr>
        <p:spPr bwMode="auto">
          <a:xfrm>
            <a:off x="866192" y="1336430"/>
            <a:ext cx="271520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here</a:t>
            </a:r>
            <a:endParaRPr lang="en-ZA"/>
          </a:p>
        </p:txBody>
      </p:sp>
      <p:pic>
        <p:nvPicPr>
          <p:cNvPr id="9" name="Picture 6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68642" y="3473610"/>
            <a:ext cx="657225" cy="2276475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Globetom Enterprise Middleware</a:t>
            </a:r>
            <a:endParaRPr lang="en-ZA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  <p:pic>
        <p:nvPicPr>
          <p:cNvPr id="12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9748934" y="6294096"/>
            <a:ext cx="1604866" cy="457058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ZA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&lt;enter date here&gt;</a:t>
            </a:r>
            <a:endParaRPr lang="en-ZA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CA82A6-8A25-4CF1-89EA-9F9AB276E177}" type="slidenum">
              <a:rPr lang="en-ZA"/>
              <a:t/>
            </a:fld>
            <a:endParaRPr lang="en-ZA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1" hdr="0" sldNum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15995" y="21247"/>
            <a:ext cx="10878440" cy="6184294"/>
          </a:xfrm>
          <a:prstGeom prst="rect">
            <a:avLst/>
          </a:prstGeom>
        </p:spPr>
      </p:pic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950826" y="4281546"/>
            <a:ext cx="4060271" cy="731433"/>
          </a:xfrm>
        </p:spPr>
        <p:txBody>
          <a:bodyPr/>
          <a:lstStyle/>
          <a:p>
            <a:pPr>
              <a:defRPr/>
            </a:pPr>
            <a:r>
              <a:rPr lang="en-ZA" sz="1800">
                <a:solidFill>
                  <a:srgbClr val="002B45"/>
                </a:solidFill>
                <a:ea typeface="Lato Thin"/>
                <a:cs typeface="Lato Thin"/>
              </a:rPr>
              <a:t>INNOVATING SINCE 2002</a:t>
            </a:r>
            <a:endParaRPr/>
          </a:p>
        </p:txBody>
      </p:sp>
      <p:sp>
        <p:nvSpPr>
          <p:cNvPr id="6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/>
          </a:p>
        </p:txBody>
      </p:sp>
      <p:sp>
        <p:nvSpPr>
          <p:cNvPr id="7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553703" y="2178195"/>
            <a:ext cx="22059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/>
              <a:t>IBF MANAGED SERVICES</a:t>
            </a:r>
            <a:endParaRPr/>
          </a:p>
          <a:p>
            <a:pPr algn="ctr">
              <a:defRPr/>
            </a:pPr>
            <a:r>
              <a:rPr lang="en-US" sz="2000" b="1"/>
              <a:t>REPORTING</a:t>
            </a:r>
            <a:endParaRPr/>
          </a:p>
          <a:p>
            <a:pPr algn="ctr">
              <a:defRPr/>
            </a:pPr>
            <a:endParaRPr lang="en-US" b="1"/>
          </a:p>
        </p:txBody>
      </p:sp>
      <p:sp>
        <p:nvSpPr>
          <p:cNvPr id="8" name="Rectangle 3" hidden="0"/>
          <p:cNvSpPr/>
          <p:nvPr isPhoto="0" userDrawn="0"/>
        </p:nvSpPr>
        <p:spPr bwMode="auto">
          <a:xfrm>
            <a:off x="7792016" y="1157527"/>
            <a:ext cx="4399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/>
              <a:t>IBF-MS-Daily Health Check Report -2019/07/19 – 05:30</a:t>
            </a:r>
            <a:endParaRPr/>
          </a:p>
        </p:txBody>
      </p:sp>
      <p:pic>
        <p:nvPicPr>
          <p:cNvPr id="9" name="Picture 4" descr="Image result for mtn logo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957907" y="816120"/>
            <a:ext cx="1428750" cy="1362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72400" y="1005840"/>
            <a:ext cx="365760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/>
              <a:t>IBF-MS-Daily Health </a:t>
            </a:r>
          </a:p>
          <a:p>
            <a:pPr>
              <a:defRPr sz="3200" b="1"/>
            </a:pPr>
            <a:r>
              <a:t>Check Report:</a:t>
            </a:r>
          </a:p>
          <a:p>
            <a:pPr>
              <a:defRPr sz="3200" b="1"/>
            </a:pPr>
            <a:r>
              <a:t>05/10/2019 20:57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Standard Daily Feedback</a:t>
            </a:r>
            <a:endParaRPr/>
          </a:p>
        </p:txBody>
      </p:sp>
      <p:sp>
        <p:nvSpPr>
          <p:cNvPr id="5" name="Footer Placeholder 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8013171" y="4291331"/>
            <a:ext cx="1685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400" b="1"/>
              <a:t>Part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IBF Health Check Summary</a:t>
            </a:r>
            <a:endParaRPr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2017it</a:t>
            </a:r>
            <a:endParaRPr/>
          </a:p>
        </p:txBody>
      </p:sp>
      <p:graphicFrame>
        <p:nvGraphicFramePr>
          <p:cNvPr id="6" name="Table 9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38200" y="1825625"/>
          <a:ext cx="8435281" cy="4015478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117039"/>
                <a:gridCol w="3239509"/>
                <a:gridCol w="3078732"/>
              </a:tblGrid>
              <a:tr h="30088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Component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Check Item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Comments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6020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OA&amp;M Dashboard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Application Server Queue Build-up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No queue build up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Re-provision Job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 100% Complete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04623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T2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ZA" sz="1000" b="0" i="0" u="none" strike="noStrike" cap="none" spc="0">
                          <a:ln>
                            <a:noFill/>
                          </a:ln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12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business processes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3186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 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Health of T1 Adapters in terms of response times and failure rates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Launch Log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478902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Zabbix Triggers (OS Monitoring  and Network Monitoring)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Number of triggers received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27574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Functional Tests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Disconnect, Provision, Recharge, Bundle Purchase etc.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US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 lang="en-ZA" sz="1000">
                        <a:solidFill>
                          <a:srgbClr val="002B45"/>
                        </a:solidFill>
                        <a:latin typeface="Avenir Next"/>
                        <a:ea typeface="+mn-ea"/>
                        <a:cs typeface="Times New Roman"/>
                      </a:endParaRPr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Blade Monitoring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Status of Blade Enclosures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B"/>
                    </a:solidFill>
                  </a:tcPr>
                </a:tc>
              </a:tr>
              <a:tr h="315457"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Pre-Production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Availability of Pre-Prod Environment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spcAft>
                          <a:spcPts val="0"/>
                        </a:spcAft>
                        <a:defRPr/>
                      </a:pPr>
                      <a:r>
                        <a:rPr lang="en-ZA" sz="1000">
                          <a:solidFill>
                            <a:srgbClr val="002B45"/>
                          </a:solidFill>
                          <a:latin typeface="Avenir Next"/>
                          <a:ea typeface="+mn-ea"/>
                          <a:cs typeface="Times New Roman"/>
                        </a:rPr>
                        <a:t>OK</a:t>
                      </a:r>
                      <a:endParaRPr/>
                    </a:p>
                  </a:txBody>
                  <a:tcPr marL="60616" marR="60616" marT="0" marB="0">
                    <a:lnL w="12700" algn="ctr">
                      <a:solidFill>
                        <a:srgbClr val="000000"/>
                      </a:solidFill>
                    </a:lnL>
                    <a:lnR w="12700" algn="ctr">
                      <a:solidFill>
                        <a:srgbClr val="000000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89FF9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2259" y="3101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For the past 3 days</a:t>
            </a:r>
            <a:endParaRPr lang="en-US" sz="1800"/>
          </a:p>
        </p:txBody>
      </p:sp>
      <p:sp>
        <p:nvSpPr>
          <p:cNvPr id="5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50814" y="59276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Trends</a:t>
            </a:r>
            <a:br>
              <a:rPr lang="en-US"/>
            </a:br>
            <a:r>
              <a:rPr lang="en-US" sz="1800"/>
              <a:t>continued …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013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Period:2019/07/18 17:15 - 2019/07/19 05:55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4614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 Detail</a:t>
            </a:r>
            <a:br>
              <a:rPr lang="en-US"/>
            </a:br>
            <a:r>
              <a:rPr lang="en-US" sz="1800"/>
              <a:t>Customers potentially affected by warnings, retry and fatal errors</a:t>
            </a:r>
            <a:endParaRPr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2017</a:t>
            </a:r>
            <a:endParaRPr lang="en-ZA"/>
          </a:p>
        </p:txBody>
      </p:sp>
      <p:sp>
        <p:nvSpPr>
          <p:cNvPr id="6" name="TextBox 8" hidden="0"/>
          <p:cNvSpPr>
            <a:spLocks noAdjustHandles="0" noChangeArrowheads="0"/>
          </p:cNvSpPr>
          <p:nvPr isPhoto="0" userDrawn="0"/>
        </p:nvSpPr>
        <p:spPr bwMode="auto">
          <a:xfrm rot="10800000" flipV="1">
            <a:off x="1117266" y="5305575"/>
            <a:ext cx="8590938" cy="84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1000"/>
              <a:t>Retries is based on over all retries this  will include migration retries, provisioning retries etc. 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Warnings aren’t something to be concerned with, its there to see when something went wrong with business logic  and  aren’t based on things that need  to be fixed.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000"/>
              <a:t>Fatal are retries that failed and resulted in fatal errors and need to be investigated.</a:t>
            </a:r>
            <a:endParaRPr lang="en-US" sz="900"/>
          </a:p>
          <a:p>
            <a:pPr marL="171450" indent="-171450">
              <a:buFont typeface="Arial"/>
              <a:buChar char="•"/>
              <a:defRPr/>
            </a:pP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08709" y="-5883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Business Process Exceptions</a:t>
            </a:r>
            <a:br>
              <a:rPr lang="en-US"/>
            </a:br>
            <a:r>
              <a:rPr lang="en-US" sz="2000"/>
              <a:t>Fatal failures measured by number of subscribers affected</a:t>
            </a:r>
            <a:endParaRPr/>
          </a:p>
        </p:txBody>
      </p:sp>
      <p:sp>
        <p:nvSpPr>
          <p:cNvPr id="5" name="Text Placeholder 6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52402" y="1124638"/>
            <a:ext cx="5426633" cy="548683"/>
          </a:xfrm>
        </p:spPr>
        <p:txBody>
          <a:bodyPr/>
          <a:lstStyle/>
          <a:p>
            <a:pPr>
              <a:defRPr/>
            </a:pPr>
            <a:r>
              <a:rPr lang="en-US"/>
              <a:t>Top 12 services resulting in failures</a:t>
            </a:r>
            <a:endParaRPr/>
          </a:p>
        </p:txBody>
      </p:sp>
      <p:sp>
        <p:nvSpPr>
          <p:cNvPr id="6" name="Text Placeholder 8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7002360" y="1624985"/>
            <a:ext cx="5183187" cy="625474"/>
          </a:xfrm>
        </p:spPr>
        <p:txBody>
          <a:bodyPr/>
          <a:lstStyle/>
          <a:p>
            <a:pPr>
              <a:defRPr/>
            </a:pPr>
            <a:r>
              <a:rPr lang="en-US"/>
              <a:t>Top 2 error RCA and Actions</a:t>
            </a:r>
            <a:endParaRPr/>
          </a:p>
        </p:txBody>
      </p:sp>
      <p:sp>
        <p:nvSpPr>
          <p:cNvPr id="7" name="Content Placeholder 9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 flipH="0" flipV="0">
            <a:off x="7105321" y="2319476"/>
            <a:ext cx="4686993" cy="3684587"/>
          </a:xfrm>
        </p:spPr>
        <p:txBody>
          <a:bodyPr/>
          <a:lstStyle/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ZA" sz="1000">
                <a:latin typeface="Avenir Next"/>
                <a:ea typeface="Calibri"/>
                <a:cs typeface="Times New Roman"/>
              </a:rPr>
              <a:t> </a:t>
            </a: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latin typeface="Avenir Next"/>
              <a:cs typeface="Times New Roman"/>
            </a:endParaRPr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TOFFER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TOFFER.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lvl="0">
              <a:lnSpc>
                <a:spcPct val="104999"/>
              </a:lnSpc>
              <a:spcBef>
                <a:spcPts val="0"/>
              </a:spcBef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TRECHARGE</a:t>
            </a:r>
            <a:endParaRPr/>
          </a:p>
          <a:p>
            <a:pPr marL="0" lvl="0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We are presently experiencing fatal errors on service TRECHARGE</a:t>
            </a:r>
            <a:endParaRPr/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</a:t>
            </a: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This is caused by (RCA):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ZA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800100" lvl="1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 The present actions to resolve this is as follows: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To be investigated.</a:t>
            </a:r>
            <a:endParaRPr/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108585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r>
              <a:rPr lang="en-US" sz="1000">
                <a:solidFill>
                  <a:srgbClr val="002B45"/>
                </a:solidFill>
                <a:latin typeface="Avenir Next"/>
                <a:cs typeface="Times New Roman"/>
              </a:rPr>
              <a:t>.</a:t>
            </a:r>
            <a:endParaRPr/>
          </a:p>
          <a:p>
            <a:pPr marL="1257300" lvl="2" indent="-171450">
              <a:lnSpc>
                <a:spcPct val="104999"/>
              </a:lnSpc>
              <a:spcBef>
                <a:spcPts val="0"/>
              </a:spcBef>
              <a:buFont typeface="Arial"/>
              <a:buChar char="•"/>
              <a:defRPr/>
            </a:pPr>
            <a:endParaRPr lang="en-US" sz="1000">
              <a:solidFill>
                <a:srgbClr val="002B45"/>
              </a:solidFill>
              <a:latin typeface="Avenir Next"/>
              <a:cs typeface="Times New Roman"/>
            </a:endParaRPr>
          </a:p>
          <a:p>
            <a:pPr marL="914400" lvl="2" indent="0">
              <a:lnSpc>
                <a:spcPct val="104999"/>
              </a:lnSpc>
              <a:spcBef>
                <a:spcPts val="0"/>
              </a:spcBef>
              <a:buNone/>
              <a:defRPr/>
            </a:pPr>
            <a:endParaRPr lang="en-ZA" sz="1000">
              <a:latin typeface="Avenir Next"/>
              <a:cs typeface="Times New Roman"/>
            </a:endParaRPr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</a:t>
            </a:r>
            <a:r>
              <a:rPr lang="en-ZA"/>
              <a:t>Globetom</a:t>
            </a:r>
            <a:r>
              <a:rPr lang="en-ZA"/>
              <a:t>, Commercial in confidence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94468" y="437030"/>
            <a:ext cx="4011526" cy="1494478"/>
          </a:xfrm>
        </p:spPr>
        <p:txBody>
          <a:bodyPr/>
          <a:lstStyle/>
          <a:p>
            <a:pPr>
              <a:defRPr/>
            </a:pPr>
            <a:r>
              <a:rPr lang="en-ZA"/>
              <a:t>The End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94468" y="1931508"/>
            <a:ext cx="4011526" cy="563719"/>
          </a:xfrm>
        </p:spPr>
        <p:txBody>
          <a:bodyPr/>
          <a:lstStyle/>
          <a:p>
            <a:pPr>
              <a:lnSpc>
                <a:spcPct val="104999"/>
              </a:lnSpc>
              <a:defRPr/>
            </a:pPr>
            <a:r>
              <a:rPr lang="en-ZA" sz="2000"/>
              <a:t>IBF Managed Services Daily Report</a:t>
            </a:r>
            <a:endParaRPr sz="2000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ZA"/>
              <a:t>© Globetom, Commercial in confidence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">
      <a:dk1>
        <a:srgbClr val="002B45"/>
      </a:dk1>
      <a:lt1>
        <a:sysClr val="window" lastClr="FFFFFF"/>
      </a:lt1>
      <a:dk2>
        <a:srgbClr val="002B45"/>
      </a:dk2>
      <a:lt2>
        <a:srgbClr val="E7E6E6"/>
      </a:lt2>
      <a:accent1>
        <a:srgbClr val="002B45"/>
      </a:accent1>
      <a:accent2>
        <a:srgbClr val="002B45"/>
      </a:accent2>
      <a:accent3>
        <a:srgbClr val="002B45"/>
      </a:accent3>
      <a:accent4>
        <a:srgbClr val="002B45"/>
      </a:accent4>
      <a:accent5>
        <a:srgbClr val="002B45"/>
      </a:accent5>
      <a:accent6>
        <a:srgbClr val="002B45"/>
      </a:accent6>
      <a:hlink>
        <a:srgbClr val="0563C1"/>
      </a:hlink>
      <a:folHlink>
        <a:srgbClr val="D52B1E"/>
      </a:folHlink>
    </a:clrScheme>
    <a:fontScheme name="Custom 1">
      <a:majorFont>
        <a:latin typeface="AvenirNext LT Pro Regular"/>
        <a:ea typeface="Arial"/>
        <a:cs typeface="Arial"/>
      </a:majorFont>
      <a:minorFont>
        <a:latin typeface="AvenirNext LT Pro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Globetom_Presentation_Template_2017</Template>
  <TotalTime>0</TotalTime>
  <Words>0</Words>
  <Application>ONLYOFFICE/5.3.3.35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Philip Stander</dc:creator>
  <cp:keywords/>
  <dc:description/>
  <dc:identifier/>
  <dc:language/>
  <cp:lastModifiedBy/>
  <cp:revision>2282</cp:revision>
  <dcterms:created xsi:type="dcterms:W3CDTF">2016-12-29T07:49:19Z</dcterms:created>
  <dcterms:modified xsi:type="dcterms:W3CDTF">2019-10-05T15:34:50Z</dcterms:modified>
  <cp:category/>
  <cp:contentStatus/>
  <cp:version/>
</cp:coreProperties>
</file>